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3" r:id="rId3"/>
  </p:sldMasterIdLst>
  <p:notesMasterIdLst>
    <p:notesMasterId r:id="rId18"/>
  </p:notesMasterIdLst>
  <p:sldIdLst>
    <p:sldId id="386" r:id="rId4"/>
    <p:sldId id="360" r:id="rId5"/>
    <p:sldId id="385" r:id="rId6"/>
    <p:sldId id="408" r:id="rId7"/>
    <p:sldId id="416" r:id="rId8"/>
    <p:sldId id="363" r:id="rId9"/>
    <p:sldId id="414" r:id="rId10"/>
    <p:sldId id="413" r:id="rId11"/>
    <p:sldId id="410" r:id="rId12"/>
    <p:sldId id="403" r:id="rId13"/>
    <p:sldId id="411" r:id="rId14"/>
    <p:sldId id="389" r:id="rId15"/>
    <p:sldId id="368" r:id="rId16"/>
    <p:sldId id="40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Weiss" initials="hw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F4B43"/>
    <a:srgbClr val="F01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1" autoAdjust="0"/>
    <p:restoredTop sz="86341" autoAdjust="0"/>
  </p:normalViewPr>
  <p:slideViewPr>
    <p:cSldViewPr>
      <p:cViewPr varScale="1">
        <p:scale>
          <a:sx n="63" d="100"/>
          <a:sy n="63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ill%20B&#228;rnighausen\AppData\Local\Microsoft\Windows\INetCache\Content.Outlook\WBWI9KEU\Viral%20failure%20plot_2018-03-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053079187605907E-2"/>
          <c:y val="5.9999992731678602E-2"/>
          <c:w val="0.82989384162478796"/>
          <c:h val="0.65028948692079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'[Viral failure plot_2018-03-12.xlsx]Sheet2'!$B$1</c:f>
              <c:strCache>
                <c:ptCount val="1"/>
                <c:pt idx="0">
                  <c:v>RR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square"/>
            <c:size val="12"/>
            <c:spPr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errBars>
            <c:errDir val="x"/>
            <c:errBarType val="plus"/>
            <c:errValType val="cust"/>
            <c:noEndCap val="0"/>
            <c:plus>
              <c:numRef>
                <c:f>'[Viral failure plot_2018-03-12.xlsx]Sheet2'!$F$2:$F$6</c:f>
                <c:numCache>
                  <c:formatCode>General</c:formatCode>
                  <c:ptCount val="5"/>
                  <c:pt idx="0">
                    <c:v>0.28999999999999992</c:v>
                  </c:pt>
                  <c:pt idx="1">
                    <c:v>0.67999999999999994</c:v>
                  </c:pt>
                  <c:pt idx="2">
                    <c:v>0</c:v>
                  </c:pt>
                  <c:pt idx="3">
                    <c:v>0.13000000000000012</c:v>
                  </c:pt>
                  <c:pt idx="4">
                    <c:v>0.1100000000000001</c:v>
                  </c:pt>
                </c:numCache>
              </c:numRef>
            </c:plus>
            <c:minus>
              <c:numRef>
                <c:f>'[Viral failure plot_2018-03-12.xlsx]Sheet2'!$E$2:$E$6</c:f>
                <c:numCache>
                  <c:formatCode>General</c:formatCode>
                  <c:ptCount val="5"/>
                  <c:pt idx="0">
                    <c:v>0.37978508</c:v>
                  </c:pt>
                  <c:pt idx="1">
                    <c:v>0.22000000000000003</c:v>
                  </c:pt>
                  <c:pt idx="2">
                    <c:v>0</c:v>
                  </c:pt>
                  <c:pt idx="3">
                    <c:v>0.12</c:v>
                  </c:pt>
                  <c:pt idx="4">
                    <c:v>8.9999999999999969E-2</c:v>
                  </c:pt>
                </c:numCache>
              </c:numRef>
            </c:minus>
            <c:spPr>
              <a:ln w="12700" cap="rnd" cmpd="sng">
                <a:solidFill>
                  <a:schemeClr val="tx1"/>
                </a:solidFill>
              </a:ln>
              <a:effectLst/>
            </c:spPr>
          </c:errBars>
          <c:xVal>
            <c:numRef>
              <c:f>'[Viral failure plot_2018-03-12.xlsx]Sheet2'!$B$2</c:f>
              <c:numCache>
                <c:formatCode>General</c:formatCode>
                <c:ptCount val="1"/>
                <c:pt idx="0">
                  <c:v>0.89</c:v>
                </c:pt>
              </c:numCache>
            </c:numRef>
          </c:xVal>
          <c:yVal>
            <c:numRef>
              <c:f>'[Viral failure plot_2018-03-12.xlsx]Sheet2'!$A$2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DE-4CA7-A594-0C2CE4A66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30007184"/>
        <c:axId val="-430004432"/>
      </c:scatterChart>
      <c:valAx>
        <c:axId val="-430007184"/>
        <c:scaling>
          <c:orientation val="minMax"/>
          <c:max val="1.8"/>
          <c:min val="0"/>
        </c:scaling>
        <c:delete val="0"/>
        <c:axPos val="b"/>
        <c:numFmt formatCode="#,##0.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500" b="0">
                <a:latin typeface="Arial"/>
                <a:cs typeface="Arial"/>
              </a:defRPr>
            </a:pPr>
            <a:endParaRPr lang="en-US"/>
          </a:p>
        </c:txPr>
        <c:crossAx val="-430004432"/>
        <c:crosses val="autoZero"/>
        <c:crossBetween val="midCat"/>
        <c:majorUnit val="0.3"/>
      </c:valAx>
      <c:valAx>
        <c:axId val="-430004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430007184"/>
        <c:crossesAt val="0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6-4B91-AB62-EE0330032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26-4B91-AB62-EE0330032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26-4B91-AB62-EE0330032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26-4B91-AB62-EE03300321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26-4B91-AB62-EE03300321F3}"/>
              </c:ext>
            </c:extLst>
          </c:dPt>
          <c:cat>
            <c:strRef>
              <c:f>'4.4'!$C$4:$C$8</c:f>
              <c:strCache>
                <c:ptCount val="5"/>
                <c:pt idx="0">
                  <c:v>Always</c:v>
                </c:pt>
                <c:pt idx="1">
                  <c:v>Usually</c:v>
                </c:pt>
                <c:pt idx="2">
                  <c:v>Sometimes</c:v>
                </c:pt>
                <c:pt idx="3">
                  <c:v>Never</c:v>
                </c:pt>
                <c:pt idx="4">
                  <c:v>Not answered</c:v>
                </c:pt>
              </c:strCache>
            </c:strRef>
          </c:cat>
          <c:val>
            <c:numRef>
              <c:f>'4.4'!$D$4:$D$8</c:f>
              <c:numCache>
                <c:formatCode>General</c:formatCode>
                <c:ptCount val="5"/>
                <c:pt idx="0">
                  <c:v>88.9</c:v>
                </c:pt>
                <c:pt idx="1">
                  <c:v>5.9</c:v>
                </c:pt>
                <c:pt idx="2">
                  <c:v>1.7</c:v>
                </c:pt>
                <c:pt idx="3">
                  <c:v>2.8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26-4B91-AB62-EE0330032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FA-4340-997B-C78E3A5A94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FA-4340-997B-C78E3A5A94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FA-4340-997B-C78E3A5A94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FA-4340-997B-C78E3A5A94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FA-4340-997B-C78E3A5A945D}"/>
              </c:ext>
            </c:extLst>
          </c:dPt>
          <c:cat>
            <c:strRef>
              <c:f>Tabelle1!$A$5:$A$9</c:f>
              <c:strCache>
                <c:ptCount val="5"/>
                <c:pt idx="0">
                  <c:v>Very satisfied</c:v>
                </c:pt>
                <c:pt idx="1">
                  <c:v>Satisfied</c:v>
                </c:pt>
                <c:pt idx="2">
                  <c:v>Neutral</c:v>
                </c:pt>
                <c:pt idx="3">
                  <c:v>Dissatisfied</c:v>
                </c:pt>
                <c:pt idx="4">
                  <c:v>Very dissatisfied</c:v>
                </c:pt>
              </c:strCache>
            </c:strRef>
          </c:cat>
          <c:val>
            <c:numRef>
              <c:f>Tabelle1!$B$5:$B$9</c:f>
              <c:numCache>
                <c:formatCode>0%</c:formatCode>
                <c:ptCount val="5"/>
                <c:pt idx="0">
                  <c:v>0.83099999999999996</c:v>
                </c:pt>
                <c:pt idx="1">
                  <c:v>0.13800000000000001</c:v>
                </c:pt>
                <c:pt idx="2">
                  <c:v>1.4E-2</c:v>
                </c:pt>
                <c:pt idx="3">
                  <c:v>8.9999999999999993E-3</c:v>
                </c:pt>
                <c:pt idx="4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FA-4340-997B-C78E3A5A9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C8FA-30F1-4D41-983C-1FA788891500}" type="datetimeFigureOut">
              <a:rPr lang="en-GB" smtClean="0"/>
              <a:pPr/>
              <a:t>27/07/2018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65AA3-7557-4D59-BD57-FEC4E95B01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7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4F578-75B6-A646-BEDC-2C8F1D1AE6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65AA3-7557-4D59-BD57-FEC4E95B019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818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CE49A-467D-47FF-8BB5-31E77B704B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74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65AA3-7557-4D59-BD57-FEC4E95B019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0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65AA3-7557-4D59-BD57-FEC4E95B019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0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58334" y="133773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66387" y="1139688"/>
            <a:ext cx="7920000" cy="4680000"/>
          </a:xfrm>
          <a:prstGeom prst="rect">
            <a:avLst/>
          </a:prstGeom>
        </p:spPr>
        <p:txBody>
          <a:bodyPr vert="horz" tIns="144000" bIns="144000">
            <a:normAutofit/>
          </a:bodyPr>
          <a:lstStyle>
            <a:lvl1pPr marL="1800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solidFill>
                  <a:srgbClr val="153A80"/>
                </a:solidFill>
              </a:defRPr>
            </a:lvl1pPr>
            <a:lvl2pPr marL="1714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aseline="0"/>
            </a:lvl2pPr>
            <a:lvl3pPr marL="171450" indent="-142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 sz="2000" baseline="0"/>
            </a:lvl3pPr>
            <a:lvl4pPr marL="171450" indent="0">
              <a:lnSpc>
                <a:spcPct val="100000"/>
              </a:lnSpc>
              <a:spcBef>
                <a:spcPts val="0"/>
              </a:spcBef>
              <a:spcAft>
                <a:spcPts val="525"/>
              </a:spcAft>
              <a:buFontTx/>
              <a:buNone/>
              <a:defRPr sz="1800" baseline="0"/>
            </a:lvl4pPr>
            <a:lvl5pPr marL="171450" indent="-142875">
              <a:lnSpc>
                <a:spcPct val="100000"/>
              </a:lnSpc>
              <a:spcBef>
                <a:spcPts val="0"/>
              </a:spcBef>
              <a:spcAft>
                <a:spcPts val="525"/>
              </a:spcAft>
              <a:buClrTx/>
              <a:buFont typeface="Arial"/>
              <a:buChar char="•"/>
              <a:defRPr sz="1800"/>
            </a:lvl5pPr>
          </a:lstStyle>
          <a:p>
            <a:pPr lvl="0"/>
            <a:r>
              <a:rPr lang="en-GB" dirty="0"/>
              <a:t>Level 1 heading</a:t>
            </a:r>
          </a:p>
          <a:p>
            <a:pPr lvl="1"/>
            <a:r>
              <a:rPr lang="en-GB" dirty="0"/>
              <a:t>large text (level 2)</a:t>
            </a:r>
          </a:p>
          <a:p>
            <a:pPr lvl="2"/>
            <a:r>
              <a:rPr lang="en-GB" dirty="0"/>
              <a:t>large bullet (level 3)</a:t>
            </a:r>
          </a:p>
          <a:p>
            <a:pPr lvl="3"/>
            <a:r>
              <a:rPr lang="en-GB" dirty="0"/>
              <a:t>small text (level 4)</a:t>
            </a:r>
          </a:p>
          <a:p>
            <a:pPr lvl="4"/>
            <a:r>
              <a:rPr lang="en-GB" dirty="0"/>
              <a:t>small bullet (level 5)</a:t>
            </a:r>
          </a:p>
          <a:p>
            <a:pPr lvl="3"/>
            <a:r>
              <a:rPr lang="en-GB" dirty="0"/>
              <a:t>(click to edit)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924800" y="59436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6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pos="5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ie end background 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SLID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6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23A3C602-12A6-7A45-B8C2-50D042BFE614}" type="datetimeFigureOut">
              <a:rPr lang="en-US" sz="1350" smtClean="0">
                <a:solidFill>
                  <a:prstClr val="black"/>
                </a:solidFill>
              </a:rPr>
              <a:pPr defTabSz="685800"/>
              <a:t>7/27/2018</a:t>
            </a:fld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24857536-02BA-C14C-ADA9-7F25CBD227EC}" type="slidenum">
              <a:rPr 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8"/>
            <a:ext cx="9143999" cy="68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2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8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8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fld id="{09BCC0AE-6DC0-4D8D-B1FB-2A075A8BF08F}" type="datetimeFigureOut">
              <a:rPr lang="en-GB" sz="1350" smtClean="0">
                <a:solidFill>
                  <a:prstClr val="black"/>
                </a:solidFill>
              </a:rPr>
              <a:pPr defTabSz="685800"/>
              <a:t>27/07/2018</a:t>
            </a:fld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3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charts-graphics-multimed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58334" y="133773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971172" y="1138858"/>
            <a:ext cx="7920000" cy="4680000"/>
          </a:xfrm>
          <a:prstGeom prst="rect">
            <a:avLst/>
          </a:prstGeom>
        </p:spPr>
        <p:txBody>
          <a:bodyPr tIns="144000" bIns="144000"/>
          <a:lstStyle>
            <a:lvl1pPr marL="180000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1172" y="154804"/>
            <a:ext cx="7920000" cy="82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924800" y="58674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3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090" y="1768826"/>
            <a:ext cx="7772400" cy="620325"/>
          </a:xfrm>
        </p:spPr>
        <p:txBody>
          <a:bodyPr/>
          <a:lstStyle>
            <a:lvl1pPr algn="l">
              <a:lnSpc>
                <a:spcPct val="100000"/>
              </a:lnSpc>
              <a:defRPr b="1" baseline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090" y="2607651"/>
            <a:ext cx="6400800" cy="452448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2498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027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2"/>
            <a:ext cx="8229600" cy="685800"/>
          </a:xfrm>
        </p:spPr>
        <p:txBody>
          <a:bodyPr>
            <a:normAutofit/>
          </a:bodyPr>
          <a:lstStyle>
            <a:lvl1pPr algn="l">
              <a:defRPr sz="2100" b="1" baseline="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2"/>
          </a:xfrm>
        </p:spPr>
        <p:txBody>
          <a:bodyPr/>
          <a:lstStyle>
            <a:lvl1pPr>
              <a:lnSpc>
                <a:spcPct val="100000"/>
              </a:lnSpc>
              <a:defRPr sz="15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lnSpc>
                <a:spcPct val="100000"/>
              </a:lnSpc>
              <a:defRPr sz="135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lnSpc>
                <a:spcPct val="100000"/>
              </a:lnSpc>
              <a:defRPr sz="12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lnSpc>
                <a:spcPct val="100000"/>
              </a:lnSpc>
              <a:defRPr/>
            </a:lvl4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0712" y="63547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4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350102" y="6504445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89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2"/>
            <a:ext cx="8229600" cy="685800"/>
          </a:xfrm>
        </p:spPr>
        <p:txBody>
          <a:bodyPr>
            <a:normAutofit/>
          </a:bodyPr>
          <a:lstStyle>
            <a:lvl1pPr algn="l">
              <a:defRPr sz="2100" b="1" baseline="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2"/>
            <a:ext cx="8229600" cy="49831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1350"/>
              </a:spcAft>
              <a:buNone/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 algn="l">
              <a:lnSpc>
                <a:spcPct val="100000"/>
              </a:lnSpc>
              <a:buNone/>
              <a:defRPr sz="1500">
                <a:latin typeface="+mj-lt"/>
              </a:defRPr>
            </a:lvl2pPr>
            <a:lvl3pPr marL="685800" indent="0" algn="l">
              <a:lnSpc>
                <a:spcPct val="100000"/>
              </a:lnSpc>
              <a:buNone/>
              <a:defRPr sz="1350">
                <a:latin typeface="+mj-lt"/>
              </a:defRPr>
            </a:lvl3pPr>
            <a:lvl4pPr>
              <a:lnSpc>
                <a:spcPct val="100000"/>
              </a:lnSpc>
              <a:defRPr/>
            </a:lvl4pPr>
            <a:lvl5pPr marL="13716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14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894018" y="6506031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4036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2498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894018" y="6506031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70090" y="1768826"/>
            <a:ext cx="7772400" cy="620325"/>
          </a:xfrm>
        </p:spPr>
        <p:txBody>
          <a:bodyPr/>
          <a:lstStyle>
            <a:lvl1pPr algn="l">
              <a:lnSpc>
                <a:spcPct val="100000"/>
              </a:lnSpc>
              <a:defRPr b="1" baseline="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1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2"/>
            <a:ext cx="8229600" cy="685800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2098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457200" y="3581400"/>
            <a:ext cx="8229600" cy="215798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894018" y="6506031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0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tic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2"/>
            <a:ext cx="8229600" cy="685800"/>
          </a:xfrm>
        </p:spPr>
        <p:txBody>
          <a:bodyPr>
            <a:normAutofit/>
          </a:bodyPr>
          <a:lstStyle>
            <a:lvl1pPr algn="l">
              <a:defRPr sz="2100" b="1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0790"/>
            <a:ext cx="4038600" cy="490537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0790"/>
            <a:ext cx="4038600" cy="4905375"/>
          </a:xfrm>
        </p:spPr>
        <p:txBody>
          <a:bodyPr/>
          <a:lstStyle>
            <a:lvl1pPr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135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12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14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7894018" y="6506031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9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2"/>
            <a:ext cx="8229600" cy="685800"/>
          </a:xfrm>
        </p:spPr>
        <p:txBody>
          <a:bodyPr>
            <a:normAutofit/>
          </a:bodyPr>
          <a:lstStyle>
            <a:lvl1pPr algn="l">
              <a:defRPr sz="21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1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4"/>
            <a:ext cx="4040188" cy="4343401"/>
          </a:xfrm>
        </p:spPr>
        <p:txBody>
          <a:bodyPr/>
          <a:lstStyle>
            <a:lvl1pPr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135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12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3000"/>
            <a:ext cx="4041775" cy="6397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1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82764"/>
            <a:ext cx="4041775" cy="4343401"/>
          </a:xfrm>
        </p:spPr>
        <p:txBody>
          <a:bodyPr/>
          <a:lstStyle>
            <a:lvl1pPr>
              <a:defRPr sz="15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135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1200">
                <a:solidFill>
                  <a:schemeClr val="accent3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srgbClr val="E74C3C">
                  <a:lumMod val="50000"/>
                </a:srgb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914400"/>
            <a:ext cx="8686800" cy="0"/>
          </a:xfrm>
          <a:prstGeom prst="line">
            <a:avLst/>
          </a:prstGeom>
          <a:ln w="6350" cap="flat">
            <a:solidFill>
              <a:schemeClr val="bg1">
                <a:lumMod val="65000"/>
              </a:schemeClr>
            </a:solidFill>
            <a:prstDash val="sys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894018" y="6506031"/>
            <a:ext cx="7938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34163-CAEA-4296-908A-248D1510D348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E74C3C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E74C3C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5938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-charts-graphics-multimed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84983" y="1133847"/>
            <a:ext cx="3870000" cy="46800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25766" y="1138631"/>
            <a:ext cx="3870000" cy="46800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1731" y="154804"/>
            <a:ext cx="7920000" cy="82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0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charts-graphics-multimed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983880" y="1143301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9296" y="1143301"/>
            <a:ext cx="387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83880" y="2114181"/>
            <a:ext cx="3870000" cy="37080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022548" y="2118414"/>
            <a:ext cx="3870000" cy="37080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00255" y="154804"/>
            <a:ext cx="7886700" cy="82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9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924800" y="5867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0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ab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973138" y="1141690"/>
            <a:ext cx="7920000" cy="4680000"/>
          </a:xfrm>
          <a:prstGeom prst="rect">
            <a:avLst/>
          </a:prstGeom>
        </p:spPr>
        <p:txBody>
          <a:bodyPr tIns="144000" bIns="144000"/>
          <a:lstStyle>
            <a:lvl1pPr>
              <a:defRPr lang="en-US" sz="1650" kern="1200" dirty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73751" y="154804"/>
            <a:ext cx="7920000" cy="82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6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-charts-graphics-multimed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962025" y="1974850"/>
            <a:ext cx="3041777" cy="38124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293704" y="437322"/>
            <a:ext cx="4615094" cy="54000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87003" y="154804"/>
            <a:ext cx="3016800" cy="160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5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-charts-graphics-multimed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184121" y="708623"/>
            <a:ext cx="4714345" cy="5124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62025" y="2020670"/>
            <a:ext cx="3017837" cy="3812400"/>
          </a:xfrm>
          <a:prstGeom prst="rect">
            <a:avLst/>
          </a:prstGeom>
        </p:spPr>
        <p:txBody>
          <a:bodyPr tIns="144000" bIns="144000"/>
          <a:lstStyle>
            <a:lvl1pPr marL="180975" indent="0">
              <a:lnSpc>
                <a:spcPct val="100000"/>
              </a:lnSpc>
              <a:buNone/>
              <a:defRPr lang="en-US" sz="2800" kern="1200" dirty="0" smtClean="0">
                <a:solidFill>
                  <a:srgbClr val="153A80"/>
                </a:solidFill>
                <a:latin typeface="+mn-lt"/>
                <a:ea typeface="+mn-ea"/>
                <a:cs typeface="+mn-cs"/>
              </a:defRPr>
            </a:lvl1pPr>
            <a:lvl2pPr marL="180975" indent="0">
              <a:lnSpc>
                <a:spcPct val="100000"/>
              </a:lnSpc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>
              <a:lnSpc>
                <a:spcPct val="100000"/>
              </a:lnSpc>
              <a:def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>
              <a:lnSpc>
                <a:spcPct val="100000"/>
              </a:lnSpc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lvl="0" indent="0" algn="l" defTabSz="342900" rtl="0" eaLnBrk="1" latinLnBrk="0" hangingPunct="1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/>
              <a:t>Level 1 heading</a:t>
            </a:r>
          </a:p>
          <a:p>
            <a:pPr marL="171450" lvl="1" indent="0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dirty="0"/>
              <a:t>Second level</a:t>
            </a:r>
          </a:p>
          <a:p>
            <a:pPr marL="171450" lvl="2" indent="-142875" algn="l" defTabSz="3429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171450" lvl="3" indent="0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FontTx/>
              <a:buNone/>
            </a:pPr>
            <a:r>
              <a:rPr lang="en-US" dirty="0"/>
              <a:t>Fourth level</a:t>
            </a:r>
          </a:p>
          <a:p>
            <a:pPr marL="171450" lvl="4" indent="-142875" algn="l" defTabSz="342900" rtl="0" eaLnBrk="1" latinLnBrk="0" hangingPunct="1">
              <a:lnSpc>
                <a:spcPts val="1575"/>
              </a:lnSpc>
              <a:spcBef>
                <a:spcPts val="0"/>
              </a:spcBef>
              <a:spcAft>
                <a:spcPts val="525"/>
              </a:spcAft>
              <a:buClr>
                <a:srgbClr val="153A80"/>
              </a:buClr>
              <a:buFont typeface="Arial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63062" y="225287"/>
            <a:ext cx="3016800" cy="1603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Slide heading (click to edit)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5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redits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20743" y="154804"/>
            <a:ext cx="7886700" cy="827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400" b="1">
                <a:solidFill>
                  <a:srgbClr val="153A80"/>
                </a:solidFill>
              </a:defRPr>
            </a:lvl1pPr>
          </a:lstStyle>
          <a:p>
            <a:r>
              <a:rPr lang="en-GB" dirty="0"/>
              <a:t>Credits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66387" y="1139688"/>
            <a:ext cx="7920000" cy="4680000"/>
          </a:xfrm>
          <a:prstGeom prst="rect">
            <a:avLst/>
          </a:prstGeom>
        </p:spPr>
        <p:txBody>
          <a:bodyPr vert="horz" tIns="144000" bIns="144000">
            <a:normAutofit/>
          </a:bodyPr>
          <a:lstStyle>
            <a:lvl1pPr marL="1714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solidFill>
                  <a:srgbClr val="153A80"/>
                </a:solidFill>
              </a:defRPr>
            </a:lvl1pPr>
            <a:lvl2pPr marL="1714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aseline="0"/>
            </a:lvl2pPr>
            <a:lvl3pPr marL="171450" indent="-142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defRPr sz="2000" baseline="0"/>
            </a:lvl3pPr>
            <a:lvl4pPr marL="171450" indent="0">
              <a:lnSpc>
                <a:spcPct val="100000"/>
              </a:lnSpc>
              <a:spcBef>
                <a:spcPts val="0"/>
              </a:spcBef>
              <a:spcAft>
                <a:spcPts val="525"/>
              </a:spcAft>
              <a:buFontTx/>
              <a:buNone/>
              <a:defRPr sz="1800" baseline="0"/>
            </a:lvl4pPr>
            <a:lvl5pPr marL="171450" indent="-142875">
              <a:lnSpc>
                <a:spcPct val="100000"/>
              </a:lnSpc>
              <a:spcBef>
                <a:spcPts val="0"/>
              </a:spcBef>
              <a:spcAft>
                <a:spcPts val="525"/>
              </a:spcAft>
              <a:buClrTx/>
              <a:buFont typeface="Arial"/>
              <a:buChar char="•"/>
              <a:defRPr sz="1800"/>
            </a:lvl5pPr>
          </a:lstStyle>
          <a:p>
            <a:pPr lvl="0"/>
            <a:r>
              <a:rPr lang="en-GB" dirty="0"/>
              <a:t>Level 1 heading</a:t>
            </a:r>
          </a:p>
          <a:p>
            <a:pPr lvl="1"/>
            <a:r>
              <a:rPr lang="en-GB" dirty="0"/>
              <a:t>large text (level 2)</a:t>
            </a:r>
          </a:p>
          <a:p>
            <a:pPr lvl="2"/>
            <a:r>
              <a:rPr lang="en-GB" dirty="0"/>
              <a:t>large bullet (level 3)</a:t>
            </a:r>
          </a:p>
          <a:p>
            <a:pPr lvl="3"/>
            <a:r>
              <a:rPr lang="en-GB" dirty="0"/>
              <a:t>small text (level 4)</a:t>
            </a:r>
          </a:p>
          <a:p>
            <a:pPr lvl="4"/>
            <a:r>
              <a:rPr lang="en-GB" dirty="0"/>
              <a:t>small bullet (level 5)</a:t>
            </a:r>
          </a:p>
          <a:p>
            <a:pPr lvl="3"/>
            <a:r>
              <a:rPr lang="en-GB" dirty="0"/>
              <a:t>(click to edit)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01000" y="5867400"/>
            <a:ext cx="806443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3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6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b="1" i="0" kern="120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4313" indent="-214313" algn="l" defTabSz="685800" rtl="0" eaLnBrk="1" latinLnBrk="0" hangingPunct="1">
        <a:spcBef>
          <a:spcPts val="375"/>
        </a:spcBef>
        <a:buFont typeface="Arial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Times New Roman" pitchFamily="18" charset="0"/>
        </a:defRPr>
      </a:lvl1pPr>
      <a:lvl2pPr marL="557213" indent="-214313" algn="l" defTabSz="685800" rtl="0" eaLnBrk="1" latinLnBrk="0" hangingPunct="1"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Times New Roman" pitchFamily="18" charset="0"/>
        </a:defRPr>
      </a:lvl2pPr>
      <a:lvl3pPr marL="814388" indent="-128588" algn="l" defTabSz="685800" rtl="0" eaLnBrk="1" latinLnBrk="0" hangingPunct="1">
        <a:spcBef>
          <a:spcPts val="375"/>
        </a:spcBef>
        <a:buFont typeface="Courier New" panose="02070309020205020404" pitchFamily="49" charset="0"/>
        <a:buChar char="o"/>
        <a:defRPr sz="12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Times New Roman" pitchFamily="18" charset="0"/>
        </a:defRPr>
      </a:lvl3pPr>
      <a:lvl4pPr marL="1200150" indent="-171450" algn="l" defTabSz="685800" rtl="0" eaLnBrk="1" latinLnBrk="0" hangingPunct="1">
        <a:spcBef>
          <a:spcPts val="375"/>
        </a:spcBef>
        <a:buFont typeface="Arial" pitchFamily="34" charset="0"/>
        <a:buChar char="–"/>
        <a:defRPr sz="12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Times New Roman" pitchFamily="18" charset="0"/>
        </a:defRPr>
      </a:lvl4pPr>
      <a:lvl5pPr marL="16287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indent="0" algn="l" defTabSz="685800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963" y="381000"/>
            <a:ext cx="8534400" cy="15239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kern="1200">
                <a:solidFill>
                  <a:srgbClr val="153A8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800"/>
              </a:lnSpc>
              <a:spcAft>
                <a:spcPts val="1350"/>
              </a:spcAft>
            </a:pPr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community delivery: </a:t>
            </a:r>
          </a:p>
          <a:p>
            <a:pPr algn="ctr">
              <a:lnSpc>
                <a:spcPts val="3800"/>
              </a:lnSpc>
              <a:spcAft>
                <a:spcPts val="1350"/>
              </a:spcAft>
            </a:pPr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 </a:t>
            </a:r>
            <a:r>
              <a:rPr lang="en-GB" sz="36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non-inferiority </a:t>
            </a:r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cluster-randomized </a:t>
            </a:r>
            <a:r>
              <a:rPr lang="en-GB" sz="36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pragmatic trial in Dar </a:t>
            </a:r>
            <a:r>
              <a:rPr lang="en-GB" sz="36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es</a:t>
            </a:r>
            <a:r>
              <a:rPr lang="en-GB" sz="36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Salaam</a:t>
            </a:r>
            <a:endParaRPr lang="en-US" sz="3600" b="0" dirty="0" smtClean="0"/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Joel Msafiri Francis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Pascal </a:t>
            </a:r>
            <a:r>
              <a:rPr lang="en-US" sz="2000" b="0" dirty="0" smtClean="0">
                <a:solidFill>
                  <a:schemeClr val="tx1"/>
                </a:solidFill>
              </a:rPr>
              <a:t>Geldsetzer, David </a:t>
            </a:r>
            <a:r>
              <a:rPr lang="en-US" sz="2000" b="0" dirty="0" err="1" smtClean="0">
                <a:solidFill>
                  <a:schemeClr val="tx1"/>
                </a:solidFill>
              </a:rPr>
              <a:t>Sando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Gerda </a:t>
            </a:r>
            <a:r>
              <a:rPr lang="en-US" sz="2000" b="0" dirty="0" err="1" smtClean="0">
                <a:solidFill>
                  <a:schemeClr val="tx1"/>
                </a:solidFill>
              </a:rPr>
              <a:t>Asmus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Irene A. </a:t>
            </a:r>
            <a:r>
              <a:rPr lang="en-US" sz="2000" b="0" dirty="0" err="1" smtClean="0">
                <a:solidFill>
                  <a:schemeClr val="tx1"/>
                </a:solidFill>
              </a:rPr>
              <a:t>Lema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Eric </a:t>
            </a:r>
            <a:r>
              <a:rPr lang="en-US" sz="2000" b="0" dirty="0" err="1" smtClean="0">
                <a:solidFill>
                  <a:schemeClr val="tx1"/>
                </a:solidFill>
              </a:rPr>
              <a:t>Mboggo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Happiness </a:t>
            </a:r>
            <a:r>
              <a:rPr lang="en-US" sz="2000" b="0" dirty="0" err="1" smtClean="0">
                <a:solidFill>
                  <a:schemeClr val="tx1"/>
                </a:solidFill>
              </a:rPr>
              <a:t>Koda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Sharon </a:t>
            </a:r>
            <a:r>
              <a:rPr lang="en-US" sz="2000" b="0" dirty="0" err="1" smtClean="0">
                <a:solidFill>
                  <a:schemeClr val="tx1"/>
                </a:solidFill>
              </a:rPr>
              <a:t>Lwezaula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Ramya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</a:rPr>
              <a:t>Ambikapathi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>
                <a:solidFill>
                  <a:schemeClr val="tx1"/>
                </a:solidFill>
              </a:rPr>
              <a:t>Wafaie </a:t>
            </a:r>
            <a:r>
              <a:rPr lang="en-US" sz="2000" b="0" dirty="0" smtClean="0">
                <a:solidFill>
                  <a:schemeClr val="tx1"/>
                </a:solidFill>
              </a:rPr>
              <a:t>Fawzi, </a:t>
            </a:r>
            <a:r>
              <a:rPr lang="en-US" sz="2000" b="0" dirty="0">
                <a:solidFill>
                  <a:schemeClr val="tx1"/>
                </a:solidFill>
              </a:rPr>
              <a:t>Nzovu </a:t>
            </a:r>
            <a:r>
              <a:rPr lang="en-US" sz="2000" b="0" dirty="0" smtClean="0">
                <a:solidFill>
                  <a:schemeClr val="tx1"/>
                </a:solidFill>
              </a:rPr>
              <a:t>Ulenga, </a:t>
            </a:r>
            <a:r>
              <a:rPr lang="en-US" sz="2000" b="0" dirty="0">
                <a:solidFill>
                  <a:schemeClr val="tx1"/>
                </a:solidFill>
              </a:rPr>
              <a:t>Till </a:t>
            </a:r>
            <a:r>
              <a:rPr lang="en-US" sz="2000" b="0" dirty="0" smtClean="0">
                <a:solidFill>
                  <a:schemeClr val="tx1"/>
                </a:solidFill>
              </a:rPr>
              <a:t>Bärnighausen</a:t>
            </a:r>
          </a:p>
          <a:p>
            <a:pPr>
              <a:lnSpc>
                <a:spcPct val="100000"/>
              </a:lnSpc>
            </a:pPr>
            <a:endParaRPr lang="de-DE" sz="2000" b="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e-DE" sz="2000" dirty="0" err="1" smtClean="0">
                <a:solidFill>
                  <a:schemeClr val="tx1"/>
                </a:solidFill>
              </a:rPr>
              <a:t>Differentiated</a:t>
            </a:r>
            <a:r>
              <a:rPr lang="de-DE" sz="2000" dirty="0" smtClean="0">
                <a:solidFill>
                  <a:schemeClr val="tx1"/>
                </a:solidFill>
              </a:rPr>
              <a:t> Service </a:t>
            </a:r>
            <a:r>
              <a:rPr lang="de-DE" sz="2000" dirty="0" err="1" smtClean="0">
                <a:solidFill>
                  <a:schemeClr val="tx1"/>
                </a:solidFill>
              </a:rPr>
              <a:t>Delivery</a:t>
            </a:r>
            <a:r>
              <a:rPr lang="de-DE" sz="2000" dirty="0" smtClean="0">
                <a:solidFill>
                  <a:schemeClr val="tx1"/>
                </a:solidFill>
              </a:rPr>
              <a:t> Models</a:t>
            </a:r>
          </a:p>
          <a:p>
            <a:pPr algn="ctr">
              <a:lnSpc>
                <a:spcPct val="100000"/>
              </a:lnSpc>
            </a:pPr>
            <a:r>
              <a:rPr lang="de-DE" sz="2000" dirty="0" smtClean="0">
                <a:solidFill>
                  <a:schemeClr val="tx1"/>
                </a:solidFill>
              </a:rPr>
              <a:t>27 </a:t>
            </a:r>
            <a:r>
              <a:rPr lang="de-DE" sz="2000" dirty="0" err="1" smtClean="0">
                <a:solidFill>
                  <a:schemeClr val="tx1"/>
                </a:solidFill>
              </a:rPr>
              <a:t>July</a:t>
            </a:r>
            <a:r>
              <a:rPr lang="de-DE" sz="2000" dirty="0" smtClean="0">
                <a:solidFill>
                  <a:schemeClr val="tx1"/>
                </a:solidFill>
              </a:rPr>
              <a:t> 2018</a:t>
            </a:r>
          </a:p>
          <a:p>
            <a:pPr algn="ctr">
              <a:lnSpc>
                <a:spcPts val="1575"/>
              </a:lnSpc>
            </a:pPr>
            <a:endParaRPr lang="en-GB" dirty="0"/>
          </a:p>
          <a:p>
            <a:pPr>
              <a:lnSpc>
                <a:spcPts val="1575"/>
              </a:lnSpc>
            </a:pPr>
            <a:endParaRPr lang="en-GB" b="0" dirty="0"/>
          </a:p>
        </p:txBody>
      </p:sp>
      <p:pic>
        <p:nvPicPr>
          <p:cNvPr id="5" name="Picture 4" descr="C:\Users\amuya\AppData\Local\Microsoft\Windows\Temporary Internet Files\Content.IE5\AY580ERO\8MDH%20Logo[1]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3" y="4190999"/>
            <a:ext cx="2580637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1" y="3925876"/>
            <a:ext cx="1662745" cy="1398421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F7310713-AA40-4E91-A45B-70071F275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117" y="4221444"/>
            <a:ext cx="2161843" cy="1102853"/>
          </a:xfrm>
          <a:prstGeom prst="rect">
            <a:avLst/>
          </a:prstGeom>
        </p:spPr>
      </p:pic>
      <p:pic>
        <p:nvPicPr>
          <p:cNvPr id="8" name="Picture 6" descr="Image result for Bill and Melinda Gates found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16579"/>
            <a:ext cx="2150241" cy="10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109" y="5388350"/>
            <a:ext cx="1332490" cy="133249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783" y="5159749"/>
            <a:ext cx="1349181" cy="156972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9886" y="5324297"/>
            <a:ext cx="1390097" cy="12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8487"/>
              </p:ext>
            </p:extLst>
          </p:nvPr>
        </p:nvGraphicFramePr>
        <p:xfrm>
          <a:off x="4538140" y="3124200"/>
          <a:ext cx="487497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934303"/>
              </p:ext>
            </p:extLst>
          </p:nvPr>
        </p:nvGraphicFramePr>
        <p:xfrm>
          <a:off x="228600" y="3124200"/>
          <a:ext cx="4572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3">
            <a:extLst>
              <a:ext uri="{FF2B5EF4-FFF2-40B4-BE49-F238E27FC236}">
                <a16:creationId xmlns:a16="http://schemas.microsoft.com/office/drawing/2014/main" id="{8E986B3B-FAC3-4914-9816-BBA910E3AA3A}"/>
              </a:ext>
            </a:extLst>
          </p:cNvPr>
          <p:cNvSpPr txBox="1"/>
          <p:nvPr/>
        </p:nvSpPr>
        <p:spPr>
          <a:xfrm>
            <a:off x="425809" y="167199"/>
            <a:ext cx="8460578" cy="157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GB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with ARV community delivery was high</a:t>
            </a:r>
            <a:endParaRPr lang="en-GB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ENDLINE SURVEY RESULTS</a:t>
            </a:r>
            <a:endParaRPr lang="en-GB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486400" y="194556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Did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HBC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deliver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HIV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medicines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on time?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3194" y="1800761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Overall,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how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satisfied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dissatisfied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are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you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this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HBCs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delivering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HIV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medicines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into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communtiy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70" y="152400"/>
            <a:ext cx="7886700" cy="827330"/>
          </a:xfrm>
        </p:spPr>
        <p:txBody>
          <a:bodyPr>
            <a:normAutofit/>
          </a:bodyPr>
          <a:lstStyle/>
          <a:p>
            <a:r>
              <a:rPr lang="de-DE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5442" y="979730"/>
            <a:ext cx="8296155" cy="5573470"/>
          </a:xfrm>
        </p:spPr>
        <p:txBody>
          <a:bodyPr>
            <a:noAutofit/>
          </a:bodyPr>
          <a:lstStyle/>
          <a:p>
            <a:pPr marL="628650" indent="-457200"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</a:t>
            </a:r>
          </a:p>
          <a:p>
            <a:pPr marL="800100" lvl="1" indent="-342900">
              <a:spcBef>
                <a:spcPct val="20000"/>
              </a:spcBef>
              <a:spcAft>
                <a:spcPts val="1800"/>
              </a:spcAft>
              <a:buFont typeface="Helvetica" panose="020B0604020202020204" pitchFamily="34" charset="0"/>
              <a:buChar char="−"/>
            </a:pPr>
            <a:r>
              <a:rPr lang="en-US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community delivery performs at least as well as standard of care in achieving the critical clinical endpoint viral suppression</a:t>
            </a:r>
          </a:p>
          <a:p>
            <a:pPr marL="628650" indent="-457200">
              <a:buFont typeface="Arial" charset="0"/>
              <a:buChar char="•"/>
            </a:pPr>
            <a:r>
              <a:rPr lang="de-DE" sz="2000" b="1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Feasible</a:t>
            </a:r>
            <a:endParaRPr lang="de-DE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delivery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implemented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by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existing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public-sector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health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workers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spcAft>
                <a:spcPts val="1800"/>
              </a:spcAft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Training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health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workers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(HBC)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and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nurses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took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3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days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628650" indent="-457200">
              <a:buFont typeface="Arial" charset="0"/>
              <a:buChar char="•"/>
            </a:pPr>
            <a:r>
              <a:rPr lang="de-DE" sz="2000" b="1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Acceptable</a:t>
            </a:r>
            <a:endParaRPr lang="de-DE" sz="2000" b="1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Large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proportions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of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eligible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patients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chose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ARV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delivery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spcBef>
                <a:spcPct val="20000"/>
              </a:spcBef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Patient satisfaction with ARV community delivery was 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high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Helvetica" panose="020B0604020202020204" pitchFamily="34" charset="0"/>
              <a:buChar char="−"/>
            </a:pP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Providers 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agreed that ARV community 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delivery 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is a good strategy for public-sector HIV treatment</a:t>
            </a:r>
          </a:p>
        </p:txBody>
      </p:sp>
    </p:spTree>
    <p:extLst>
      <p:ext uri="{BB962C8B-B14F-4D97-AF65-F5344CB8AC3E}">
        <p14:creationId xmlns:p14="http://schemas.microsoft.com/office/powerpoint/2010/main" val="10240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827330"/>
          </a:xfrm>
        </p:spPr>
        <p:txBody>
          <a:bodyPr>
            <a:noAutofit/>
          </a:bodyPr>
          <a:lstStyle/>
          <a:p>
            <a:r>
              <a:rPr lang="de-DE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Next </a:t>
            </a:r>
            <a:r>
              <a:rPr lang="de-DE" sz="3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steps</a:t>
            </a:r>
            <a:r>
              <a:rPr lang="de-DE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de-DE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de-DE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implications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1086410"/>
            <a:ext cx="85344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6372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Ongoing</a:t>
            </a:r>
            <a:r>
              <a:rPr lang="de-DE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analyses</a:t>
            </a:r>
            <a:endParaRPr lang="de-DE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Patient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and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public-sector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cost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studies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Economic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evaluation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Helvetica" panose="020B0604020202020204" pitchFamily="34" charset="0"/>
              <a:buChar char="−"/>
            </a:pP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Contingent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valuation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6372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72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de-DE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translation</a:t>
            </a:r>
            <a:endParaRPr lang="de-DE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Six-monthly meetings with Ministry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Coordinator </a:t>
            </a:r>
            <a:r>
              <a:rPr lang="en-US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for </a:t>
            </a:r>
            <a:r>
              <a:rPr lang="en-US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Care at NACP team member</a:t>
            </a:r>
            <a:endParaRPr lang="en-US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spcAft>
                <a:spcPts val="0"/>
              </a:spcAft>
              <a:buFont typeface="Helvetica" panose="020B0604020202020204" pitchFamily="34" charset="0"/>
              <a:buChar char="−"/>
            </a:pP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Policy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engagement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workshops</a:t>
            </a:r>
            <a:endParaRPr lang="en-US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6372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37200" lvl="1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de-DE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considerations</a:t>
            </a:r>
            <a:endParaRPr lang="de-DE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Consider ARV community delivery as a policy option for urban Tanzania and other places in Africa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Long term follow up of clients received ARVs at home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Eliminate the clinic catchment area restriction</a:t>
            </a:r>
          </a:p>
        </p:txBody>
      </p:sp>
    </p:spTree>
    <p:extLst>
      <p:ext uri="{BB962C8B-B14F-4D97-AF65-F5344CB8AC3E}">
        <p14:creationId xmlns:p14="http://schemas.microsoft.com/office/powerpoint/2010/main" val="7939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Thank you</a:t>
            </a:r>
            <a:endParaRPr lang="en-US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40691" y="1219200"/>
            <a:ext cx="4981372" cy="5489712"/>
          </a:xfrm>
        </p:spPr>
        <p:txBody>
          <a:bodyPr>
            <a:noAutofit/>
          </a:bodyPr>
          <a:lstStyle/>
          <a:p>
            <a:pPr marL="62865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Clients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2865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Dar </a:t>
            </a:r>
            <a:r>
              <a:rPr lang="en-US" sz="2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Salaam City Municipalities</a:t>
            </a:r>
          </a:p>
          <a:p>
            <a:pPr marL="800100" lvl="1" indent="-342900">
              <a:spcBef>
                <a:spcPct val="20000"/>
              </a:spcBef>
              <a:spcAft>
                <a:spcPts val="0"/>
              </a:spcAft>
              <a:buFont typeface="Helvetica" panose="020B0604020202020204" pitchFamily="34" charset="0"/>
              <a:buChar char="−"/>
            </a:pPr>
            <a:r>
              <a:rPr lang="en-US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Health department</a:t>
            </a:r>
          </a:p>
          <a:p>
            <a:pPr marL="800100" lvl="1" indent="-342900">
              <a:spcBef>
                <a:spcPct val="20000"/>
              </a:spcBef>
              <a:spcAft>
                <a:spcPts val="1200"/>
              </a:spcAft>
              <a:buFont typeface="Helvetica" panose="020B0604020202020204" pitchFamily="34" charset="0"/>
              <a:buChar char="−"/>
            </a:pPr>
            <a:r>
              <a:rPr lang="en-US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Agriculture department</a:t>
            </a:r>
          </a:p>
          <a:p>
            <a:pPr marL="6286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Ministry of Health, Community Development, Gender, Elderly &amp; Children</a:t>
            </a:r>
          </a:p>
          <a:p>
            <a:pPr marL="6286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National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AIDS Control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2865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Funders: 3ie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BMGF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2865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Study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teams at MDH and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Harvard TH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 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School of Public Health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2865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MDH colleagues and management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692" y="3581400"/>
            <a:ext cx="2572735" cy="24690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73" y="568469"/>
            <a:ext cx="198137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86700" cy="8273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Investigators</a:t>
            </a:r>
            <a:endParaRPr lang="en-US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7200" y="14478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Joel Msafiri Francis, Pascal Geldsetzer, Sharon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Lwezaula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Happiness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Koda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Irene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Lema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Eric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Mboggo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Nzovu Ulenga, David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Sando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Maria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Vaikath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Ramadhani A. Noor,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Ibironke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Olofin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, Wafaie Fawzi, Till Bärnighausen</a:t>
            </a:r>
          </a:p>
        </p:txBody>
      </p:sp>
      <p:pic>
        <p:nvPicPr>
          <p:cNvPr id="6" name="Picture 4" descr="C:\Users\amuya\AppData\Local\Microsoft\Windows\Temporary Internet Files\Content.IE5\AY580ERO\8MDH%20Logo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1775"/>
            <a:ext cx="2976191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2" y="5177084"/>
            <a:ext cx="1792544" cy="150758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995" y="5177084"/>
            <a:ext cx="1524000" cy="1524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3011738"/>
            <a:ext cx="1895475" cy="16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457200" y="1591734"/>
            <a:ext cx="8153400" cy="5190066"/>
          </a:xfrm>
        </p:spPr>
        <p:txBody>
          <a:bodyPr>
            <a:normAutofit/>
          </a:bodyPr>
          <a:lstStyle/>
          <a:p>
            <a:pPr marL="52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Implemented collaboratively by Management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and Development </a:t>
            </a:r>
            <a:r>
              <a:rPr lang="en-GB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for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Health (</a:t>
            </a:r>
            <a:r>
              <a:rPr lang="en-GB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MDH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), Dar </a:t>
            </a:r>
            <a:r>
              <a:rPr lang="en-GB" sz="2000" dirty="0" err="1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es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Salaam, </a:t>
            </a:r>
            <a:r>
              <a:rPr lang="en-GB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and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the Harvard </a:t>
            </a:r>
            <a:r>
              <a:rPr lang="en-GB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T.H Chan School of Public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Health, Boston, </a:t>
            </a: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in close collaboration with government</a:t>
            </a:r>
          </a:p>
          <a:p>
            <a:pPr marL="52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Specific research aims: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To establish</a:t>
            </a:r>
          </a:p>
          <a:p>
            <a:pPr marL="800100" lvl="4" indent="-285750">
              <a:buFont typeface="Helvetica" panose="020B0604020202020204" pitchFamily="34" charset="0"/>
              <a:buChar char="−"/>
            </a:pPr>
            <a:r>
              <a:rPr lang="en-GB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Feasibility</a:t>
            </a:r>
            <a:endParaRPr lang="en-GB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799125" lvl="4" indent="-285750">
              <a:lnSpc>
                <a:spcPct val="110000"/>
              </a:lnSpc>
              <a:buFont typeface="Helvetica" panose="020B0604020202020204" pitchFamily="34" charset="0"/>
              <a:buChar char="−"/>
            </a:pPr>
            <a:r>
              <a:rPr lang="en-GB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Acceptability</a:t>
            </a:r>
            <a:endParaRPr lang="en-GB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799125" lvl="4" indent="-285750">
              <a:lnSpc>
                <a:spcPct val="110000"/>
              </a:lnSpc>
              <a:buFont typeface="Helvetica" panose="020B0604020202020204" pitchFamily="34" charset="0"/>
              <a:buChar char="−"/>
            </a:pPr>
            <a:r>
              <a:rPr lang="en-GB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Effectiveness </a:t>
            </a:r>
          </a:p>
          <a:p>
            <a:pPr marL="513375" lvl="4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0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of </a:t>
            </a:r>
            <a:r>
              <a:rPr lang="en-GB" sz="20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community delivery for patients who are stable on ART</a:t>
            </a:r>
          </a:p>
          <a:p>
            <a:pPr marL="52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Registered primary effectiveness endpoint: </a:t>
            </a:r>
            <a:r>
              <a:rPr lang="en-US" sz="2000" dirty="0" err="1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v</a:t>
            </a:r>
            <a:r>
              <a:rPr lang="en-US" sz="2000" dirty="0" err="1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irological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failure</a:t>
            </a:r>
          </a:p>
          <a:p>
            <a:pPr marL="52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Trial </a:t>
            </a:r>
            <a:r>
              <a:rPr lang="de-DE" sz="2000" b="1" dirty="0" err="1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registration</a:t>
            </a:r>
            <a:r>
              <a:rPr lang="de-DE" sz="2000" b="1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in </a:t>
            </a:r>
            <a:r>
              <a:rPr lang="de-DE" sz="2000" dirty="0" err="1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the</a:t>
            </a:r>
            <a:r>
              <a:rPr lang="de-DE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registry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of the United States National Library of Medicine at the National Institutes of Health, clinicaltrials.gov (NCT02711293)</a:t>
            </a:r>
          </a:p>
          <a:p>
            <a:pPr marL="637200" indent="-45720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77200" cy="8273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We tested a new model of care: </a:t>
            </a:r>
            <a:b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</a:br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community delivery</a:t>
            </a:r>
            <a:endParaRPr lang="en-US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597877" y="2057400"/>
            <a:ext cx="8100646" cy="53340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Increasing need for </a:t>
            </a:r>
            <a:r>
              <a:rPr lang="en-GB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ART delivery capacity </a:t>
            </a:r>
            <a:r>
              <a:rPr lang="en-GB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that is affordable and can be easily scaled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HIV treatment is successful and clients live longer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Increasingly ambitious universal coverage goals for HIV-positive individuals</a:t>
            </a:r>
          </a:p>
          <a:p>
            <a:pPr marL="800100" lvl="1" indent="-342900">
              <a:lnSpc>
                <a:spcPct val="120000"/>
              </a:lnSpc>
              <a:spcAft>
                <a:spcPts val="1200"/>
              </a:spcAft>
              <a:buFont typeface="Helvetica" panose="020B0604020202020204" pitchFamily="34" charset="0"/>
              <a:buChar char="−"/>
            </a:pPr>
            <a:r>
              <a:rPr lang="en-GB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Public-sector ART </a:t>
            </a: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clinics often overcrowded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Home-based </a:t>
            </a:r>
            <a:r>
              <a:rPr lang="en-US" sz="2000" b="1" dirty="0" err="1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carers</a:t>
            </a:r>
            <a:r>
              <a:rPr lang="en-US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(HBC)</a:t>
            </a:r>
            <a:endParaRPr lang="en-US" sz="2000" dirty="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 CHW cadre established by the Tanzanian government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Short training time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</a:t>
            </a:r>
            <a:r>
              <a:rPr lang="en-GB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upervised by community nurses and supported </a:t>
            </a: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by MDH in Dar </a:t>
            </a:r>
            <a:r>
              <a:rPr lang="en-GB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es</a:t>
            </a: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en-GB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Salaam</a:t>
            </a:r>
          </a:p>
          <a:p>
            <a:pPr marL="457200" lvl="1">
              <a:lnSpc>
                <a:spcPct val="120000"/>
              </a:lnSpc>
            </a:pPr>
            <a:endParaRPr lang="en-GB" sz="2000" dirty="0" smtClean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0816"/>
            <a:ext cx="8229600" cy="15417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GB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 community delivery has the potential to address critical ART capacity needs </a:t>
            </a:r>
            <a:endParaRPr lang="en-GB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44661" y="1371600"/>
            <a:ext cx="7920000" cy="503334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If ARV community delivery produces the same or better health outcomes compared to standard of care, then it should become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policy option</a:t>
            </a:r>
            <a:endParaRPr lang="en-GB" sz="2000" dirty="0">
              <a:solidFill>
                <a:schemeClr val="tx1"/>
              </a:solidFill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Public-</a:t>
            </a:r>
            <a:r>
              <a:rPr lang="de-DE" sz="1800" b="1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sector</a:t>
            </a:r>
            <a:r>
              <a:rPr lang="de-DE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b="1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cost</a:t>
            </a:r>
            <a:r>
              <a:rPr lang="de-DE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: 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HBC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earn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substantially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lower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salaries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compared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to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nurses</a:t>
            </a:r>
            <a:endParaRPr lang="de-DE" sz="1800" dirty="0" smtClean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Patient </a:t>
            </a:r>
            <a:r>
              <a:rPr lang="de-DE" sz="1800" b="1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costs</a:t>
            </a:r>
            <a:r>
              <a:rPr lang="de-DE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: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delivery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reduces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travel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time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and</a:t>
            </a:r>
            <a:r>
              <a:rPr lang="de-DE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cost</a:t>
            </a:r>
            <a:endParaRPr lang="en-US" sz="1800" dirty="0" smtClean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US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Capacity: </a:t>
            </a:r>
            <a:r>
              <a:rPr lang="en-US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HBC can be trained quickly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US" sz="18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Clinics: </a:t>
            </a:r>
            <a:r>
              <a:rPr lang="en-US" sz="18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community delivery could reduce ART clinic patient load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0000" cy="82733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Why a non-inferiority trial?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0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47993" y="5716973"/>
            <a:ext cx="8643938" cy="10002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685800">
              <a:spcAft>
                <a:spcPts val="600"/>
              </a:spcAft>
              <a:defRPr/>
            </a:pPr>
            <a:r>
              <a:rPr lang="de-DE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CHW = </a:t>
            </a:r>
            <a:r>
              <a:rPr lang="de-DE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</a:t>
            </a:r>
            <a:r>
              <a:rPr lang="de-DE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  <a:r>
              <a:rPr lang="de-DE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worker</a:t>
            </a:r>
            <a:endParaRPr lang="en-US" dirty="0" smtClean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Geldsetzer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Francis, Ulenga,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Sando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Lema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Mboggo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Vaikath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Koda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Lwezaula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Hu, Noor, </a:t>
            </a:r>
            <a:r>
              <a:rPr lang="en-US" dirty="0" err="1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Olofin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Larson, Fawzi, Bärnighausen </a:t>
            </a:r>
            <a:r>
              <a:rPr lang="en-US" i="1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BMC Health Services Research</a:t>
            </a:r>
            <a:r>
              <a:rPr lang="en-US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2017</a:t>
            </a:r>
            <a:endParaRPr lang="en-US" dirty="0">
              <a:solidFill>
                <a:prstClr val="black"/>
              </a:solidFill>
              <a:latin typeface="Helvetica" panose="020B0604020202020204" pitchFamily="34" charset="0"/>
              <a:ea typeface="Arial Hebrew" charset="-79"/>
              <a:cs typeface="Helvetica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2437396"/>
            <a:ext cx="8077200" cy="2954302"/>
            <a:chOff x="553588" y="1205633"/>
            <a:chExt cx="10769600" cy="3939069"/>
          </a:xfrm>
        </p:grpSpPr>
        <p:cxnSp>
          <p:nvCxnSpPr>
            <p:cNvPr id="48" name="Straight Arrow Connector 47"/>
            <p:cNvCxnSpPr>
              <a:stCxn id="52" idx="3"/>
            </p:cNvCxnSpPr>
            <p:nvPr/>
          </p:nvCxnSpPr>
          <p:spPr>
            <a:xfrm flipV="1">
              <a:off x="1918331" y="1727069"/>
              <a:ext cx="473161" cy="109636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1940982" y="2827365"/>
              <a:ext cx="428291" cy="1077598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775299" y="1723021"/>
              <a:ext cx="2264689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  <a:alpha val="99000"/>
                </a:schemeClr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39988" y="1335849"/>
              <a:ext cx="5283200" cy="307776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defTabSz="685800">
                <a:spcAft>
                  <a:spcPts val="600"/>
                </a:spcAft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  Intervention:</a:t>
              </a:r>
              <a:endParaRPr lang="en-US" b="1" dirty="0">
                <a:solidFill>
                  <a:prstClr val="black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endParaRPr>
            </a:p>
            <a:p>
              <a:pPr marL="714375" lvl="1" indent="-257175" defTabSz="685800">
                <a:buFont typeface="Arial" charset="0"/>
                <a:buChar char="•"/>
                <a:defRPr/>
              </a:pPr>
              <a:r>
                <a:rPr lang="de-DE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CHW </a:t>
              </a:r>
              <a:r>
                <a:rPr lang="de-DE" dirty="0" err="1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supervised</a:t>
              </a:r>
              <a:r>
                <a:rPr lang="de-DE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by</a:t>
              </a:r>
              <a:r>
                <a:rPr lang="de-DE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community</a:t>
              </a:r>
              <a:r>
                <a:rPr lang="de-DE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 </a:t>
              </a:r>
              <a:r>
                <a:rPr lang="de-DE" dirty="0" err="1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nurses</a:t>
              </a:r>
              <a:endParaRPr lang="en-US" dirty="0" smtClean="0">
                <a:solidFill>
                  <a:prstClr val="black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endParaRPr>
            </a:p>
            <a:p>
              <a:pPr marL="714375" lvl="1" indent="-257175" defTabSz="685800">
                <a:buFont typeface="Arial" charset="0"/>
                <a:buChar char="•"/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Community </a:t>
              </a:r>
              <a:r>
                <a:rPr lang="en-US" dirty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delivery of HIV treatment</a:t>
              </a:r>
            </a:p>
            <a:p>
              <a:pPr marL="714375" lvl="1" indent="-257175" defTabSz="685800">
                <a:spcAft>
                  <a:spcPts val="600"/>
                </a:spcAft>
                <a:buFont typeface="Arial" charset="0"/>
                <a:buChar char="•"/>
                <a:defRPr/>
              </a:pPr>
              <a:r>
                <a:rPr lang="en-US" dirty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Retention and adherence </a:t>
              </a:r>
              <a:r>
                <a:rPr lang="en-US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" charset="0"/>
                  <a:cs typeface="Helvetica" panose="020B0604020202020204" pitchFamily="34" charset="0"/>
                </a:rPr>
                <a:t>counseling</a:t>
              </a:r>
            </a:p>
            <a:p>
              <a:pPr defTabSz="685800">
                <a:spcAft>
                  <a:spcPts val="600"/>
                </a:spcAft>
                <a:defRPr/>
              </a:pPr>
              <a:endParaRPr lang="en-US" sz="800" dirty="0">
                <a:solidFill>
                  <a:prstClr val="black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404868" y="1205633"/>
              <a:ext cx="1376119" cy="103477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CHW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725217" y="1992220"/>
              <a:ext cx="2106947" cy="9802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i="1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 clinics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391492" y="3434147"/>
              <a:ext cx="2429295" cy="1710555"/>
              <a:chOff x="2361924" y="1261875"/>
              <a:chExt cx="2429295" cy="1710555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361924" y="1261875"/>
                <a:ext cx="1364743" cy="95219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b="1" dirty="0" err="1">
                    <a:solidFill>
                      <a:srgbClr val="FFFF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SoC</a:t>
                </a:r>
                <a:endParaRPr lang="en-US" b="1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684273" y="1992219"/>
                <a:ext cx="2106946" cy="9802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i="1" dirty="0">
                    <a:solidFill>
                      <a:prstClr val="black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24 clinics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553588" y="2327896"/>
              <a:ext cx="1364743" cy="95219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r>
                <a:rPr lang="en-US" b="1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48 clinics</a:t>
              </a: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8E986B3B-FAC3-4914-9816-BBA910E3AA3A}"/>
              </a:ext>
            </a:extLst>
          </p:cNvPr>
          <p:cNvSpPr txBox="1"/>
          <p:nvPr/>
        </p:nvSpPr>
        <p:spPr>
          <a:xfrm>
            <a:off x="247993" y="238272"/>
            <a:ext cx="8819807" cy="188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GB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randomized all ART clinics in Dar </a:t>
            </a:r>
            <a:r>
              <a:rPr lang="en-GB" sz="36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GB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Salaam</a:t>
            </a:r>
            <a:endParaRPr lang="en-GB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CLUSTER RANDOMIZED PRAGMATIC TRIAL DESIGN</a:t>
            </a:r>
            <a:endParaRPr lang="en-GB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381000" y="2302026"/>
            <a:ext cx="3124200" cy="5562600"/>
          </a:xfrm>
        </p:spPr>
        <p:txBody>
          <a:bodyPr>
            <a:noAutofit/>
          </a:bodyPr>
          <a:lstStyle/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3 days of training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F</a:t>
            </a:r>
            <a:r>
              <a:rPr lang="de-DE" sz="2000" b="1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ocus on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HIV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treatment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ART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adherence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ARVs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Counseling</a:t>
            </a: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skills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HIV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prevention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Family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planning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de-DE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Basic </a:t>
            </a:r>
            <a:r>
              <a:rPr lang="de-DE" sz="1800" dirty="0" err="1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nutrition</a:t>
            </a:r>
            <a:endParaRPr lang="de-DE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e-DE" sz="2000" dirty="0" smtClean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0000" cy="82733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We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provided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additional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training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to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existing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HBC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and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community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nurses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for ARV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community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r>
              <a:rPr lang="de-DE" sz="3600" dirty="0" err="1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delivery</a:t>
            </a:r>
            <a:r>
              <a:rPr lang="de-DE" sz="3600" dirty="0" smtClean="0">
                <a:solidFill>
                  <a:schemeClr val="tx2"/>
                </a:solidFill>
                <a:latin typeface="Helvetica" panose="020B0604020202020204" pitchFamily="34" charset="0"/>
                <a:ea typeface="Segoe UI" pitchFamily="34" charset="0"/>
                <a:cs typeface="Helvetica" panose="020B0604020202020204" pitchFamily="34" charset="0"/>
              </a:rPr>
              <a:t> </a:t>
            </a:r>
            <a:endParaRPr lang="en-GB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886200" y="4898660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HBC in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</a:t>
            </a:r>
            <a:r>
              <a:rPr lang="de-DE" dirty="0" err="1" smtClean="0"/>
              <a:t>nurse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0202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859328" cy="5524500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257483" y="3269601"/>
            <a:ext cx="3476317" cy="3139322"/>
            <a:chOff x="298391" y="1638878"/>
            <a:chExt cx="3487727" cy="3462628"/>
          </a:xfrm>
        </p:grpSpPr>
        <p:sp>
          <p:nvSpPr>
            <p:cNvPr id="5" name="Rounded Rectangle 38">
              <a:extLst>
                <a:ext uri="{FF2B5EF4-FFF2-40B4-BE49-F238E27FC236}">
                  <a16:creationId xmlns:a16="http://schemas.microsoft.com/office/drawing/2014/main" id="{24549339-3CDD-4CDD-8301-C01930EFE519}"/>
                </a:ext>
              </a:extLst>
            </p:cNvPr>
            <p:cNvSpPr/>
            <p:nvPr/>
          </p:nvSpPr>
          <p:spPr>
            <a:xfrm>
              <a:off x="298391" y="1847142"/>
              <a:ext cx="3487727" cy="3068975"/>
            </a:xfrm>
            <a:prstGeom prst="roundRect">
              <a:avLst>
                <a:gd name="adj" fmla="val 9611"/>
              </a:avLst>
            </a:prstGeom>
            <a:noFill/>
            <a:ln w="38100" cap="flat" cmpd="sng" algn="ctr">
              <a:solidFill>
                <a:srgbClr val="EB694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99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430954" y="1638878"/>
              <a:ext cx="3222604" cy="3462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endParaRPr lang="de-DE" kern="0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marR="0" lvl="0" indent="-2857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Sample </a:t>
              </a:r>
              <a:r>
                <a:rPr lang="de-DE" b="1" kern="0" dirty="0" err="1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size</a:t>
              </a:r>
              <a:r>
                <a:rPr lang="de-DE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  <a:p>
              <a:pPr marL="742950" lvl="1" indent="-285750" defTabSz="685800">
                <a:buFontTx/>
                <a:buChar char="-"/>
                <a:defRPr/>
              </a:pPr>
              <a:r>
                <a:rPr lang="de-DE" sz="1600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2,172 </a:t>
              </a:r>
              <a:r>
                <a:rPr lang="de-DE" sz="1600" kern="0" dirty="0" err="1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patients</a:t>
              </a:r>
              <a:endParaRPr lang="de-DE" sz="1600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742950" lvl="1" indent="-285750" defTabSz="685800">
                <a:buFontTx/>
                <a:buChar char="-"/>
                <a:defRPr/>
              </a:pPr>
              <a:r>
                <a:rPr lang="de-DE" sz="1600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1,163 </a:t>
              </a:r>
              <a:r>
                <a:rPr lang="de-DE" sz="1600" kern="0" dirty="0" err="1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intervention</a:t>
              </a:r>
              <a:r>
                <a:rPr lang="de-DE" sz="1600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600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arm</a:t>
              </a:r>
            </a:p>
            <a:p>
              <a:pPr marL="742950" lvl="1" indent="-285750" defTabSz="685800">
                <a:spcAft>
                  <a:spcPts val="600"/>
                </a:spcAft>
                <a:buFontTx/>
                <a:buChar char="-"/>
                <a:defRPr/>
              </a:pPr>
              <a:r>
                <a:rPr lang="de-DE" sz="1600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1,009 </a:t>
              </a:r>
              <a:r>
                <a:rPr lang="de-DE" sz="1600" kern="0" dirty="0" err="1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control</a:t>
              </a:r>
              <a:r>
                <a:rPr lang="de-DE" sz="1600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arm</a:t>
              </a:r>
            </a:p>
            <a:p>
              <a:pPr marL="285750" marR="0" lvl="0" indent="-2857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ea typeface="Arial Hebrew" charset="-79"/>
                  <a:cs typeface="Helvetica" panose="020B0604020202020204" pitchFamily="34" charset="0"/>
                </a:rPr>
                <a:t>Mean </a:t>
              </a:r>
              <a:r>
                <a:rPr lang="en-US" b="1" kern="0" dirty="0">
                  <a:solidFill>
                    <a:prstClr val="black"/>
                  </a:solidFill>
                  <a:latin typeface="Helvetica" panose="020B0604020202020204" pitchFamily="34" charset="0"/>
                  <a:ea typeface="Arial Hebrew" charset="-79"/>
                  <a:cs typeface="Helvetica" panose="020B0604020202020204" pitchFamily="34" charset="0"/>
                </a:rPr>
                <a:t>follow-up: </a:t>
              </a:r>
              <a:r>
                <a:rPr lang="en-US" sz="1600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326 days</a:t>
              </a:r>
            </a:p>
            <a:p>
              <a:pPr marL="285750" marR="0" lvl="0" indent="-28575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ARV </a:t>
              </a:r>
              <a:r>
                <a:rPr lang="en-US" b="1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home </a:t>
              </a:r>
              <a:r>
                <a:rPr lang="en-US" b="1" kern="0" dirty="0" smtClean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delivery in intervention arm: </a:t>
              </a:r>
            </a:p>
            <a:p>
              <a:pPr marL="742950" marR="0" lvl="1" indent="-28575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44% of all patients</a:t>
              </a:r>
            </a:p>
            <a:p>
              <a:pPr marL="742950" marR="0" lvl="1" indent="-285750"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86% of all stable patients</a:t>
              </a:r>
            </a:p>
            <a:p>
              <a:pPr marR="0" lvl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Arial Hebrew" charset="-79"/>
                <a:cs typeface="Helvetica" panose="020B0604020202020204" pitchFamily="34" charset="0"/>
              </a:endParaRPr>
            </a:p>
          </p:txBody>
        </p:sp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8E986B3B-FAC3-4914-9816-BBA910E3AA3A}"/>
              </a:ext>
            </a:extLst>
          </p:cNvPr>
          <p:cNvSpPr txBox="1"/>
          <p:nvPr/>
        </p:nvSpPr>
        <p:spPr>
          <a:xfrm>
            <a:off x="192694" y="152400"/>
            <a:ext cx="3922106" cy="268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GB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living in clinic catchment areas were eligible  </a:t>
            </a:r>
            <a:endParaRPr lang="en-GB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FLOW DIAGRAM</a:t>
            </a:r>
            <a:endParaRPr lang="en-GB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quarter" idx="10"/>
          </p:nvPr>
        </p:nvSpPr>
        <p:spPr>
          <a:xfrm>
            <a:off x="685800" y="1828800"/>
            <a:ext cx="7920000" cy="46800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Primary ITT </a:t>
            </a:r>
            <a:r>
              <a:rPr lang="en-GB" sz="20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analysis using log binomial regression </a:t>
            </a:r>
            <a:r>
              <a:rPr lang="en-GB" sz="20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to estimate risk ratios </a:t>
            </a:r>
            <a:endParaRPr lang="en-US" sz="20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Secondary analyses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Baseline VL adjustment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Effects among only those who had a suppressed viral load at baseline</a:t>
            </a:r>
          </a:p>
          <a:p>
            <a:pPr marL="800100" lvl="1" indent="-342900">
              <a:lnSpc>
                <a:spcPct val="120000"/>
              </a:lnSpc>
              <a:buFont typeface="Helvetica" panose="020B0604020202020204" pitchFamily="34" charset="0"/>
              <a:buChar char="−"/>
            </a:pPr>
            <a:r>
              <a:rPr lang="en-GB" sz="1800" dirty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Complier average causal effect estimation using IV regression</a:t>
            </a:r>
            <a:endParaRPr lang="en-US" sz="1800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0000" cy="10559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Our </a:t>
            </a:r>
            <a:r>
              <a:rPr lang="de-DE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registered </a:t>
            </a:r>
            <a:r>
              <a:rPr lang="de-DE" sz="3600" dirty="0" smtClean="0"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primary analysis was intent-to-treat without adjustment</a:t>
            </a:r>
            <a:endParaRPr lang="en-US" sz="3600" b="1" dirty="0">
              <a:latin typeface="Helvetica" panose="020B0604020202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1"/>
          <p:cNvGrpSpPr/>
          <p:nvPr/>
        </p:nvGrpSpPr>
        <p:grpSpPr>
          <a:xfrm>
            <a:off x="217361" y="2819400"/>
            <a:ext cx="8267094" cy="2329184"/>
            <a:chOff x="0" y="-323778"/>
            <a:chExt cx="8054361" cy="2387955"/>
          </a:xfrm>
        </p:grpSpPr>
        <p:sp>
          <p:nvSpPr>
            <p:cNvPr id="159" name="TextBox 49"/>
            <p:cNvSpPr txBox="1"/>
            <p:nvPr/>
          </p:nvSpPr>
          <p:spPr>
            <a:xfrm>
              <a:off x="2992290" y="945753"/>
              <a:ext cx="957784" cy="24667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0" name="TextBox 56"/>
            <p:cNvSpPr txBox="1"/>
            <p:nvPr/>
          </p:nvSpPr>
          <p:spPr>
            <a:xfrm>
              <a:off x="6795129" y="945753"/>
              <a:ext cx="957783" cy="24667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1" name="Straight Connector 9"/>
            <p:cNvCxnSpPr/>
            <p:nvPr/>
          </p:nvCxnSpPr>
          <p:spPr>
            <a:xfrm>
              <a:off x="6347553" y="348883"/>
              <a:ext cx="4171" cy="1715294"/>
            </a:xfrm>
            <a:prstGeom prst="line">
              <a:avLst/>
            </a:prstGeom>
            <a:noFill/>
            <a:ln w="12700" cap="flat" cmpd="sng" algn="ctr">
              <a:noFill/>
              <a:prstDash val="sysDash"/>
            </a:ln>
            <a:effectLst/>
          </p:spPr>
        </p:cxnSp>
        <p:sp>
          <p:nvSpPr>
            <p:cNvPr id="162" name="TextBox 43"/>
            <p:cNvSpPr txBox="1"/>
            <p:nvPr/>
          </p:nvSpPr>
          <p:spPr>
            <a:xfrm>
              <a:off x="2005025" y="944003"/>
              <a:ext cx="957784" cy="24667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3" name="TextBox 37"/>
            <p:cNvSpPr txBox="1"/>
            <p:nvPr/>
          </p:nvSpPr>
          <p:spPr>
            <a:xfrm>
              <a:off x="6478805" y="270939"/>
              <a:ext cx="539971" cy="531334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mpd="sng">
              <a:solidFill>
                <a:sysClr val="window" lastClr="FFFFFF">
                  <a:shade val="50000"/>
                </a:sysClr>
              </a:solidFill>
            </a:ln>
            <a:effectLst/>
          </p:spPr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" name="TextBox 15"/>
            <p:cNvSpPr txBox="1"/>
            <p:nvPr/>
          </p:nvSpPr>
          <p:spPr>
            <a:xfrm>
              <a:off x="4128282" y="270939"/>
              <a:ext cx="2345813" cy="539252"/>
            </a:xfrm>
            <a:prstGeom prst="rect">
              <a:avLst/>
            </a:prstGeom>
            <a:solidFill>
              <a:srgbClr val="578279"/>
            </a:solidFill>
            <a:ln w="9525" cmpd="sng">
              <a:solidFill>
                <a:srgbClr val="578279"/>
              </a:solidFill>
            </a:ln>
            <a:effectLst/>
          </p:spPr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65" name="Group 4"/>
            <p:cNvGrpSpPr/>
            <p:nvPr/>
          </p:nvGrpSpPr>
          <p:grpSpPr>
            <a:xfrm>
              <a:off x="0" y="-323778"/>
              <a:ext cx="8054361" cy="1498505"/>
              <a:chOff x="0" y="-322501"/>
              <a:chExt cx="7993582" cy="1492593"/>
            </a:xfrm>
          </p:grpSpPr>
          <p:sp>
            <p:nvSpPr>
              <p:cNvPr id="170" name="TextBox 13"/>
              <p:cNvSpPr txBox="1"/>
              <p:nvPr/>
            </p:nvSpPr>
            <p:spPr>
              <a:xfrm>
                <a:off x="4254432" y="-318227"/>
                <a:ext cx="2717043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Risk Ratio</a:t>
                </a:r>
              </a:p>
            </p:txBody>
          </p:sp>
          <p:graphicFrame>
            <p:nvGraphicFramePr>
              <p:cNvPr id="171" name="Chart 2"/>
              <p:cNvGraphicFramePr/>
              <p:nvPr/>
            </p:nvGraphicFramePr>
            <p:xfrm>
              <a:off x="3800858" y="142239"/>
              <a:ext cx="3468863" cy="102785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72" name="TextBox 45"/>
              <p:cNvSpPr txBox="1"/>
              <p:nvPr/>
            </p:nvSpPr>
            <p:spPr>
              <a:xfrm>
                <a:off x="2988606" y="345403"/>
                <a:ext cx="950976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10.9	</a:t>
                </a:r>
              </a:p>
            </p:txBody>
          </p:sp>
          <p:sp>
            <p:nvSpPr>
              <p:cNvPr id="173" name="TextBox 3"/>
              <p:cNvSpPr txBox="1"/>
              <p:nvPr/>
            </p:nvSpPr>
            <p:spPr>
              <a:xfrm>
                <a:off x="0" y="246688"/>
                <a:ext cx="1956815" cy="529911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Viral failure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             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	(%)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	</a:t>
                </a:r>
              </a:p>
            </p:txBody>
          </p:sp>
          <p:sp>
            <p:nvSpPr>
              <p:cNvPr id="174" name="TextBox 39"/>
              <p:cNvSpPr txBox="1"/>
              <p:nvPr/>
            </p:nvSpPr>
            <p:spPr>
              <a:xfrm>
                <a:off x="1999764" y="343710"/>
                <a:ext cx="950976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9.7	</a:t>
                </a:r>
              </a:p>
            </p:txBody>
          </p:sp>
          <p:sp>
            <p:nvSpPr>
              <p:cNvPr id="175" name="TextBox 44"/>
              <p:cNvSpPr txBox="1"/>
              <p:nvPr/>
            </p:nvSpPr>
            <p:spPr>
              <a:xfrm>
                <a:off x="1998166" y="-322501"/>
                <a:ext cx="949959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CHW</a:t>
                </a:r>
              </a:p>
            </p:txBody>
          </p:sp>
          <p:sp>
            <p:nvSpPr>
              <p:cNvPr id="176" name="TextBox 50"/>
              <p:cNvSpPr txBox="1"/>
              <p:nvPr/>
            </p:nvSpPr>
            <p:spPr>
              <a:xfrm>
                <a:off x="2978606" y="-320808"/>
                <a:ext cx="950976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SoC</a:t>
                </a:r>
              </a:p>
            </p:txBody>
          </p:sp>
          <p:sp>
            <p:nvSpPr>
              <p:cNvPr id="177" name="TextBox 52"/>
              <p:cNvSpPr txBox="1"/>
              <p:nvPr/>
            </p:nvSpPr>
            <p:spPr>
              <a:xfrm>
                <a:off x="7035800" y="345403"/>
                <a:ext cx="950976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&lt;0.001	</a:t>
                </a:r>
              </a:p>
            </p:txBody>
          </p:sp>
          <p:sp>
            <p:nvSpPr>
              <p:cNvPr id="178" name="TextBox 57"/>
              <p:cNvSpPr txBox="1"/>
              <p:nvPr/>
            </p:nvSpPr>
            <p:spPr>
              <a:xfrm>
                <a:off x="7042606" y="-320807"/>
                <a:ext cx="950976" cy="24536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P</a:t>
                </a:r>
              </a:p>
            </p:txBody>
          </p:sp>
          <p:cxnSp>
            <p:nvCxnSpPr>
              <p:cNvPr id="179" name="Straight Connector 61"/>
              <p:cNvCxnSpPr/>
              <p:nvPr/>
            </p:nvCxnSpPr>
            <p:spPr>
              <a:xfrm>
                <a:off x="6429934" y="278302"/>
                <a:ext cx="2183" cy="532896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</p:grpSp>
        <p:sp>
          <p:nvSpPr>
            <p:cNvPr id="166" name="Right Brace 5"/>
            <p:cNvSpPr/>
            <p:nvPr/>
          </p:nvSpPr>
          <p:spPr>
            <a:xfrm rot="5400000">
              <a:off x="5220967" y="142534"/>
              <a:ext cx="131268" cy="2292062"/>
            </a:xfrm>
            <a:prstGeom prst="rightBrace">
              <a:avLst>
                <a:gd name="adj1" fmla="val 77564"/>
                <a:gd name="adj2" fmla="val 52168"/>
              </a:avLst>
            </a:prstGeom>
            <a:noFill/>
            <a:ln w="25400" cap="flat" cmpd="sng" algn="ctr">
              <a:solidFill>
                <a:srgbClr val="578279"/>
              </a:solidFill>
              <a:prstDash val="solid"/>
            </a:ln>
            <a:effectLst/>
          </p:spPr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TextBox 6"/>
            <p:cNvSpPr txBox="1"/>
            <p:nvPr/>
          </p:nvSpPr>
          <p:spPr>
            <a:xfrm>
              <a:off x="4568773" y="1426022"/>
              <a:ext cx="1651681" cy="347968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Non-inferior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8" name="TextBox 22"/>
            <p:cNvSpPr txBox="1"/>
            <p:nvPr/>
          </p:nvSpPr>
          <p:spPr>
            <a:xfrm>
              <a:off x="6432633" y="1426022"/>
              <a:ext cx="1152933" cy="29550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Inferior</a:t>
              </a:r>
            </a:p>
          </p:txBody>
        </p:sp>
        <p:cxnSp>
          <p:nvCxnSpPr>
            <p:cNvPr id="169" name="Straight Arrow Connector 8"/>
            <p:cNvCxnSpPr/>
            <p:nvPr/>
          </p:nvCxnSpPr>
          <p:spPr>
            <a:xfrm>
              <a:off x="6755678" y="1221536"/>
              <a:ext cx="0" cy="1884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  <a:tailEnd type="triangle"/>
            </a:ln>
            <a:effectLst/>
          </p:spPr>
        </p:cxnSp>
      </p:grpSp>
      <p:sp>
        <p:nvSpPr>
          <p:cNvPr id="180" name="TextBox 3">
            <a:extLst>
              <a:ext uri="{FF2B5EF4-FFF2-40B4-BE49-F238E27FC236}">
                <a16:creationId xmlns:a16="http://schemas.microsoft.com/office/drawing/2014/main" id="{8E986B3B-FAC3-4914-9816-BBA910E3AA3A}"/>
              </a:ext>
            </a:extLst>
          </p:cNvPr>
          <p:cNvSpPr txBox="1"/>
          <p:nvPr/>
        </p:nvSpPr>
        <p:spPr>
          <a:xfrm>
            <a:off x="302423" y="248847"/>
            <a:ext cx="8460578" cy="157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GB" sz="3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 community delivery is as effective as a standard of care</a:t>
            </a:r>
            <a:endParaRPr lang="en-GB" sz="3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GB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TRIAL RESULT</a:t>
            </a:r>
            <a:endParaRPr lang="en-GB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Textfeld 181"/>
          <p:cNvSpPr txBox="1"/>
          <p:nvPr/>
        </p:nvSpPr>
        <p:spPr>
          <a:xfrm flipH="1">
            <a:off x="412422" y="6130604"/>
            <a:ext cx="719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CHW =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community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health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workers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SoC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=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standard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de-DE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care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Medle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3497E"/>
      </a:accent1>
      <a:accent2>
        <a:srgbClr val="2980B9"/>
      </a:accent2>
      <a:accent3>
        <a:srgbClr val="E74C3C"/>
      </a:accent3>
      <a:accent4>
        <a:srgbClr val="BFBFBF"/>
      </a:accent4>
      <a:accent5>
        <a:srgbClr val="DD8047"/>
      </a:accent5>
      <a:accent6>
        <a:srgbClr val="7BA79D"/>
      </a:accent6>
      <a:hlink>
        <a:srgbClr val="2980B9"/>
      </a:hlink>
      <a:folHlink>
        <a:srgbClr val="2980B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817</Words>
  <Application>Microsoft Office PowerPoint</Application>
  <PresentationFormat>On-screen Show (4:3)</PresentationFormat>
  <Paragraphs>133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Hebrew</vt:lpstr>
      <vt:lpstr>Calibri</vt:lpstr>
      <vt:lpstr>Calibri Light</vt:lpstr>
      <vt:lpstr>Courier New</vt:lpstr>
      <vt:lpstr>Helvetica</vt:lpstr>
      <vt:lpstr>Segoe UI</vt:lpstr>
      <vt:lpstr>Times New Roman</vt:lpstr>
      <vt:lpstr>Wingdings</vt:lpstr>
      <vt:lpstr>1_Office Theme</vt:lpstr>
      <vt:lpstr>White slides</vt:lpstr>
      <vt:lpstr>2_Office Theme</vt:lpstr>
      <vt:lpstr>PowerPoint Presentation</vt:lpstr>
      <vt:lpstr>We tested a new model of care:  ARV community delivery</vt:lpstr>
      <vt:lpstr>ARV community delivery has the potential to address critical ART capacity needs </vt:lpstr>
      <vt:lpstr>Why a non-inferiority trial?</vt:lpstr>
      <vt:lpstr>PowerPoint Presentation</vt:lpstr>
      <vt:lpstr>We provided additional training to existing HBC and community nurses for ARV community delivery </vt:lpstr>
      <vt:lpstr>PowerPoint Presentation</vt:lpstr>
      <vt:lpstr>Our registered primary analysis was intent-to-treat without adjustment</vt:lpstr>
      <vt:lpstr>PowerPoint Presentation</vt:lpstr>
      <vt:lpstr>PowerPoint Presentation</vt:lpstr>
      <vt:lpstr>Summary</vt:lpstr>
      <vt:lpstr>Next steps and policy implications</vt:lpstr>
      <vt:lpstr>Thank you</vt:lpstr>
      <vt:lpstr>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ART</dc:title>
  <dc:creator>Joel M Francis</dc:creator>
  <cp:lastModifiedBy>Joel Francis</cp:lastModifiedBy>
  <cp:revision>462</cp:revision>
  <dcterms:created xsi:type="dcterms:W3CDTF">2012-12-08T10:24:32Z</dcterms:created>
  <dcterms:modified xsi:type="dcterms:W3CDTF">2018-07-27T06:42:10Z</dcterms:modified>
</cp:coreProperties>
</file>